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5FE3E4-F141-4A56-B16C-1C335D0369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90B4DB-028A-4EFE-A4D8-6263BF2EF5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C947-ED67-4F92-9400-31439525D99F}" type="datetimeFigureOut">
              <a:rPr lang="de-AT" smtClean="0"/>
              <a:t>20.04.2023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91B70-DD89-4A41-99CA-D29B873E8D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F36FD1-C9C3-4000-8D45-04474A21C0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F492-31B7-42E0-AAE7-12349A0A81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87807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CE35C-99E4-4BBA-9F4D-EADFC8F046A0}" type="datetimeFigureOut">
              <a:rPr lang="de-AT" smtClean="0"/>
              <a:t>20.04.2023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DCA7E-5E44-48B0-AFE9-1334790AEAF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36604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C8F5-21A3-40E8-B62F-288A0A66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01869" cy="2387600"/>
          </a:xfrm>
        </p:spPr>
        <p:txBody>
          <a:bodyPr anchor="b"/>
          <a:lstStyle>
            <a:lvl1pPr algn="ctr"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EAB818-BAE9-4FDF-A7B5-17F736B6E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18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2E813-76DC-4628-95E3-A32291D8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273F6370-C173-4B05-8743-D78913525FCD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89D9-1A14-4F1A-BAD3-B6D51EDF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6C897D-A887-4E84-94DA-DEA9586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72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F6521-E070-4141-AA17-191F3063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6731CBF-DB3A-4A8D-A8BC-089C24BD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9A39F3F-8C9F-42B4-9C10-A87D8C6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72C3-A50E-403F-AC5A-8C0AFFC333FE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C27D9B-7FA9-4813-A74D-7694D69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716E663-7A53-4D95-AF72-26DD2721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24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58FD-2ACE-4E8E-9321-20B90F8C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568382" cy="2852737"/>
          </a:xfrm>
        </p:spPr>
        <p:txBody>
          <a:bodyPr anchor="b"/>
          <a:lstStyle>
            <a:lvl1pPr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F5635-F64F-4711-BEDD-164723D2F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3033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8D8BC-984E-4744-B07C-12C2A80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19AF4E-F009-4130-9769-C1AFAE9939B0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D1691-C3EB-4781-9018-58D9BAC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B2ED1-83F4-4665-8F80-23BBB8A1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384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601CE-CDBD-419C-BAE4-C9C79DAC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0563-E777-4902-BAED-8465F53F6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304" y="1991169"/>
            <a:ext cx="4937333" cy="418579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54272-2D9D-410A-A265-63A86E50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4040" y="2001679"/>
            <a:ext cx="4937333" cy="418579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8A8758-D75A-42FA-9433-2E7F6F1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EE45AF95-AC9C-4360-BA99-9308730DC616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FD6ACBA-842C-422B-96BA-1467255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7554C38-8847-4DAD-B297-CD043009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538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91D2-35F6-4B52-A5A8-EF6C25A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68" y="994156"/>
            <a:ext cx="9551898" cy="1022351"/>
          </a:xfrm>
        </p:spPr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A22191-03DB-410F-B375-7766DC99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4979623" cy="505360"/>
          </a:xfrm>
        </p:spPr>
        <p:txBody>
          <a:bodyPr anchor="b"/>
          <a:lstStyle>
            <a:lvl1pPr marL="0" indent="0">
              <a:buNone/>
              <a:defRPr sz="2400" b="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0075B-011B-4C88-919A-E773FD8AA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7555F3-2E0C-4484-8691-344879AA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4040" y="2062775"/>
            <a:ext cx="4971516" cy="505359"/>
          </a:xfrm>
        </p:spPr>
        <p:txBody>
          <a:bodyPr anchor="b"/>
          <a:lstStyle>
            <a:lvl1pPr marL="0" indent="0">
              <a:buNone/>
              <a:defRPr sz="2400" b="1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AD3DEC-249F-433F-A019-12E164E3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8" y="2755841"/>
            <a:ext cx="4971516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A4CF84-DAEF-4D16-A44C-6E35288F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3D0B9601-1EBB-4F91-9231-09C2216D4935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6C6227-866F-41E4-B2A2-892D84ED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09A2F-5AB2-47D8-B451-5D1D716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808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899D6-636D-418B-95EA-FCB11037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7A50F7-EC16-454A-BC02-F01232A9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DBFE134A-3AA0-49DA-93B0-1768646026C2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A48072-E37A-492B-8FB7-3BB7CB8B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9287E1-8675-4D97-B42A-587FBF29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16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5F6366-0CCE-4917-90B3-A6A4BB83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51A539C1-09AC-4624-8068-355266748E64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462A7-FC26-4A9F-B302-ED1FA571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1B06FB-8973-417F-9426-1FE175B9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451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D4A99-3965-4996-A08C-9778A33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6C335-CDFA-47CE-A04E-4917B4A2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426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41E64C-0AA2-44C1-888C-F63B647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0452"/>
            <a:ext cx="3932237" cy="36385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35935-1769-4359-9351-2719F0DC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E8EFBFAC-785B-4CF1-83B5-93DAF04EADD9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C76F7-AD5E-4C64-9CB3-7AA89BB6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0468BE-0251-49AD-A0FA-EC30C24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320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F4FE0-1200-48BD-BAE7-C69BACC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809125" cy="17130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F495F9-D27B-4AEB-94B5-567BD38C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2559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1F4D8-D3DA-43A0-8F44-7ECB46557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897024"/>
            <a:ext cx="3809124" cy="2971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F45794-A9B3-4A90-AF32-CE395FCA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976F83C-A0FB-447B-955A-44FC93C35D97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6E9FD-4AE7-41D4-A7CD-19ECC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EAFC43-BD88-4348-9AF5-4A4E6F5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91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8032E1-B685-4196-89DF-67AD9B03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943163"/>
            <a:ext cx="10208175" cy="1119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929B-5489-48A2-9D5F-0AD70528F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10" y="2228193"/>
            <a:ext cx="10208175" cy="394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CA0A-337F-4AD4-B145-451FCCCF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7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41D7C279-3226-4F70-8545-658E08725239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F3AD-BCED-460A-9D53-8C1FE6574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9FE17-D6D0-4C93-B7D6-28B5DE8B8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5CE0258B-2AD2-4D48-83F2-4C7FBFD6511C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0450572" y="5592532"/>
            <a:ext cx="2687931" cy="206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00A7E7"/>
                </a:solidFill>
              </a:rPr>
              <a:t>hoelzel.at/</a:t>
            </a:r>
            <a:r>
              <a:rPr lang="de-DE" sz="1000" dirty="0" err="1">
                <a:solidFill>
                  <a:srgbClr val="00A7E7"/>
                </a:solidFill>
              </a:rPr>
              <a:t>wissenplus</a:t>
            </a:r>
            <a:endParaRPr lang="de-AT" sz="1000" dirty="0">
              <a:solidFill>
                <a:srgbClr val="00A7E7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885B0D0-4514-46F1-B394-F71328511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31" b="23455"/>
          <a:stretch/>
        </p:blipFill>
        <p:spPr>
          <a:xfrm>
            <a:off x="2225561" y="460987"/>
            <a:ext cx="9595148" cy="822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7FC6A9-C6AC-40D7-9BDA-48F47711599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7" y="209002"/>
            <a:ext cx="2025864" cy="4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upport.microsoft.com/de-de/office/umwandeln-funktion-d785bef1-808e-4aac-bdcd-666c810f9af2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057C4-2B62-474A-B8A2-6C06AC55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2491"/>
            <a:ext cx="9144000" cy="1537472"/>
          </a:xfrm>
        </p:spPr>
        <p:txBody>
          <a:bodyPr>
            <a:normAutofit/>
          </a:bodyPr>
          <a:lstStyle/>
          <a:p>
            <a:r>
              <a:rPr lang="de-DE" sz="4400" dirty="0"/>
              <a:t>Besondere Excel-Funktionen</a:t>
            </a:r>
            <a:endParaRPr lang="de-AT" sz="4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31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Bild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Zeigt in einer Zelle ein Bild aus einer gegebenen Quelle an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❗ Die Funktion steht erst ab Office365 zur Verfügung.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0"/>
            <a:ext cx="5667095" cy="3685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2400" dirty="0"/>
              <a:t>=Bild(source;[</a:t>
            </a:r>
            <a:r>
              <a:rPr lang="de-DE" sz="2400" dirty="0" err="1"/>
              <a:t>alt_text</a:t>
            </a:r>
            <a:r>
              <a:rPr lang="de-DE" sz="2400" dirty="0"/>
              <a:t>];[</a:t>
            </a:r>
            <a:r>
              <a:rPr lang="de-DE" sz="2400" dirty="0" err="1"/>
              <a:t>sizing</a:t>
            </a:r>
            <a:r>
              <a:rPr lang="de-DE" sz="2400" dirty="0"/>
              <a:t>];[</a:t>
            </a:r>
            <a:r>
              <a:rPr lang="de-DE" sz="2400" dirty="0" err="1"/>
              <a:t>height</a:t>
            </a:r>
            <a:r>
              <a:rPr lang="de-DE" sz="2400" dirty="0"/>
              <a:t>];</a:t>
            </a:r>
            <a:br>
              <a:rPr lang="de-DE" sz="2400" dirty="0"/>
            </a:br>
            <a:r>
              <a:rPr lang="de-DE" sz="2400" dirty="0"/>
              <a:t>[</a:t>
            </a:r>
            <a:r>
              <a:rPr lang="de-DE" sz="2400" dirty="0" err="1"/>
              <a:t>width</a:t>
            </a:r>
            <a:r>
              <a:rPr lang="de-DE" sz="2400" dirty="0"/>
              <a:t>])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600" dirty="0"/>
              <a:t>source … Quelle des Bildes als URL unter „“ oder über Zellbezug</a:t>
            </a:r>
          </a:p>
          <a:p>
            <a:pPr marL="0" indent="0">
              <a:buNone/>
            </a:pPr>
            <a:r>
              <a:rPr lang="de-DE" sz="2600" dirty="0" err="1"/>
              <a:t>alt_text</a:t>
            </a:r>
            <a:r>
              <a:rPr lang="de-DE" sz="2600" dirty="0"/>
              <a:t> … optionaler Text, falls das Bild nicht angezeigt werden kann</a:t>
            </a:r>
          </a:p>
          <a:p>
            <a:pPr marL="0" indent="0">
              <a:buNone/>
            </a:pPr>
            <a:r>
              <a:rPr lang="de-DE" sz="2600" dirty="0" err="1"/>
              <a:t>sizing</a:t>
            </a:r>
            <a:r>
              <a:rPr lang="de-DE" sz="2600" dirty="0"/>
              <a:t> … optionale Angabe der Größenanzeige des Bildes: 0 = an Zelle anpassen, 1=Zelle ausfüllen, 2=Originalgröße, 3=benutzerdefiniert</a:t>
            </a:r>
          </a:p>
          <a:p>
            <a:pPr marL="0" indent="0">
              <a:buNone/>
            </a:pPr>
            <a:r>
              <a:rPr lang="de-DE" sz="2600" dirty="0" err="1"/>
              <a:t>height</a:t>
            </a:r>
            <a:r>
              <a:rPr lang="de-DE" sz="2600" dirty="0"/>
              <a:t> … bei </a:t>
            </a:r>
            <a:r>
              <a:rPr lang="de-DE" sz="2600" dirty="0" err="1"/>
              <a:t>sizing</a:t>
            </a:r>
            <a:r>
              <a:rPr lang="de-DE" sz="2600" dirty="0"/>
              <a:t>=3 optionale Angabe für die Höhe des Bildes</a:t>
            </a:r>
          </a:p>
          <a:p>
            <a:pPr marL="0" indent="0">
              <a:buNone/>
            </a:pPr>
            <a:r>
              <a:rPr lang="de-DE" sz="2600" dirty="0" err="1"/>
              <a:t>width</a:t>
            </a:r>
            <a:r>
              <a:rPr lang="de-DE" sz="2600" dirty="0"/>
              <a:t> … bei </a:t>
            </a:r>
            <a:r>
              <a:rPr lang="de-DE" sz="2600" dirty="0" err="1"/>
              <a:t>sizing</a:t>
            </a:r>
            <a:r>
              <a:rPr lang="de-DE" sz="2600" dirty="0"/>
              <a:t>=3 optionale Angabe für die Breite des Bildes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10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07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Formeltext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Zeigt die Formel einer Zelle an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466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= </a:t>
            </a:r>
            <a:r>
              <a:rPr lang="de-DE" sz="2400" dirty="0"/>
              <a:t>Formeltext(Bezug)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600" dirty="0"/>
              <a:t>Bezug … Zelle, von der die Formel angezeigt werden soll</a:t>
            </a:r>
          </a:p>
          <a:p>
            <a:pPr marL="0" indent="0">
              <a:buNone/>
            </a:pPr>
            <a:endParaRPr lang="de-DE" sz="260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</a:p>
          <a:p>
            <a:r>
              <a:rPr lang="de-DE" dirty="0"/>
              <a:t>Autorin: Ing. Birgit Aflenzer, </a:t>
            </a:r>
            <a:r>
              <a:rPr lang="de-DE" dirty="0" err="1"/>
              <a:t>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11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63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Kalenderwoche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Funktion gibt die Kalenderwoche (Wochennummer) eines bestimmten Datums zurück.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= Kalenderwoche (fortlaufende Zahl;[</a:t>
            </a:r>
            <a:r>
              <a:rPr lang="de-DE" dirty="0" err="1"/>
              <a:t>Zahl_Typ</a:t>
            </a:r>
            <a:r>
              <a:rPr lang="de-DE" dirty="0"/>
              <a:t>])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Fortlaufende Zahl ... ein Datum</a:t>
            </a:r>
          </a:p>
          <a:p>
            <a:pPr marL="0" indent="0">
              <a:buNone/>
            </a:pPr>
            <a:r>
              <a:rPr lang="de-DE" dirty="0" err="1"/>
              <a:t>Zahl_Typ</a:t>
            </a:r>
            <a:r>
              <a:rPr lang="de-DE" dirty="0"/>
              <a:t> ... optionale Angabe des Wochenanfangs analog Funktion Wochentag()</a:t>
            </a:r>
            <a:endParaRPr lang="de-AT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2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4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Wechseln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Funktion ersetzt einen Textteil durch einen neuen Textteil.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5179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/>
              <a:t>= Wechseln(</a:t>
            </a:r>
            <a:r>
              <a:rPr lang="de-DE" dirty="0" err="1"/>
              <a:t>Text;Alter_Text;Neuer_Text</a:t>
            </a:r>
            <a:r>
              <a:rPr lang="de-DE" dirty="0"/>
              <a:t>;[</a:t>
            </a:r>
            <a:r>
              <a:rPr lang="de-DE" dirty="0" err="1"/>
              <a:t>ntes</a:t>
            </a:r>
            <a:r>
              <a:rPr lang="de-DE" dirty="0"/>
              <a:t> Auftreten])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Text … die Zelle, in der der Text enthalten ist, in dem ein Teil ausgetauscht werden soll</a:t>
            </a:r>
          </a:p>
          <a:p>
            <a:pPr marL="0" indent="0">
              <a:buNone/>
            </a:pPr>
            <a:r>
              <a:rPr lang="de-DE" dirty="0" err="1"/>
              <a:t>Alter_Text</a:t>
            </a:r>
            <a:r>
              <a:rPr lang="de-DE" dirty="0"/>
              <a:t> … Textteil, der ersetzt werden soll</a:t>
            </a:r>
          </a:p>
          <a:p>
            <a:pPr marL="0" indent="0">
              <a:buNone/>
            </a:pPr>
            <a:r>
              <a:rPr lang="de-DE" dirty="0" err="1"/>
              <a:t>Neuer_Text</a:t>
            </a:r>
            <a:r>
              <a:rPr lang="de-DE" dirty="0"/>
              <a:t> … neuer Textteil</a:t>
            </a:r>
          </a:p>
          <a:p>
            <a:pPr marL="0" indent="0">
              <a:buNone/>
            </a:pPr>
            <a:r>
              <a:rPr lang="de-DE" dirty="0" err="1"/>
              <a:t>ntes</a:t>
            </a:r>
            <a:r>
              <a:rPr lang="de-DE" dirty="0"/>
              <a:t> Auftreten ... optionale Angabe, an welcher Stelle der alte Textteil durch den neuen ersetzt werden soll</a:t>
            </a:r>
            <a:endParaRPr lang="de-AT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3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9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Länge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Funktion gibt die Anzahl an Zeichen aus, die ein Text (oder eine Zahl) in einer Zelle hat.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517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= Länge (Text)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Text … die Zelle, in der der Text/die Zahl enthalten ist, dessen Anzahl Zeichen gezählt werden soll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❗ Leerzeichen gelten als Zeichen und werden mitgezählt!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4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3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Textnach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Funktion gibt Text zurück, der nach einer bestimmten Zeichenfolge in der Zelle vorhanden 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❗ Gibt es auch in der Variante </a:t>
            </a:r>
            <a:r>
              <a:rPr lang="de-DE" dirty="0" err="1"/>
              <a:t>Textvor</a:t>
            </a:r>
            <a:r>
              <a:rPr lang="de-DE" dirty="0"/>
              <a:t>()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51790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/>
              <a:t>= </a:t>
            </a:r>
            <a:r>
              <a:rPr lang="de-DE" dirty="0" err="1"/>
              <a:t>Textnach</a:t>
            </a:r>
            <a:r>
              <a:rPr lang="de-DE" dirty="0"/>
              <a:t> (</a:t>
            </a:r>
            <a:r>
              <a:rPr lang="de-DE" dirty="0" err="1"/>
              <a:t>Text;delimiter</a:t>
            </a:r>
            <a:r>
              <a:rPr lang="de-DE" dirty="0"/>
              <a:t>;[</a:t>
            </a:r>
            <a:r>
              <a:rPr lang="de-DE" dirty="0" err="1"/>
              <a:t>instance_num</a:t>
            </a:r>
            <a:r>
              <a:rPr lang="de-DE" dirty="0"/>
              <a:t>];[</a:t>
            </a:r>
            <a:r>
              <a:rPr lang="de-DE" dirty="0" err="1"/>
              <a:t>match_mode</a:t>
            </a:r>
            <a:r>
              <a:rPr lang="de-DE" dirty="0"/>
              <a:t>];[</a:t>
            </a:r>
            <a:r>
              <a:rPr lang="de-DE" dirty="0" err="1"/>
              <a:t>match_end</a:t>
            </a:r>
            <a:r>
              <a:rPr lang="de-DE" dirty="0"/>
              <a:t>],[</a:t>
            </a:r>
            <a:r>
              <a:rPr lang="de-DE" dirty="0" err="1"/>
              <a:t>if_not_found</a:t>
            </a:r>
            <a:r>
              <a:rPr lang="de-DE" dirty="0"/>
              <a:t>])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Text … Zelle, in der gesucht wird</a:t>
            </a:r>
          </a:p>
          <a:p>
            <a:pPr marL="0" indent="0">
              <a:buNone/>
            </a:pPr>
            <a:r>
              <a:rPr lang="de-DE" dirty="0" err="1"/>
              <a:t>Delimiter</a:t>
            </a:r>
            <a:r>
              <a:rPr lang="de-DE" dirty="0"/>
              <a:t> … Zeichenfolge, ab der der nachfolgende Text ausgegeben werden soll</a:t>
            </a:r>
          </a:p>
          <a:p>
            <a:pPr marL="0" indent="0">
              <a:buNone/>
            </a:pPr>
            <a:r>
              <a:rPr lang="de-DE" dirty="0" err="1"/>
              <a:t>instance_num</a:t>
            </a:r>
            <a:r>
              <a:rPr lang="de-DE" dirty="0"/>
              <a:t> … optionale Angabe, ab welchem Zeichen der Zeichenfolge extrahiert werden soll</a:t>
            </a:r>
          </a:p>
          <a:p>
            <a:pPr marL="0" indent="0">
              <a:buNone/>
            </a:pPr>
            <a:r>
              <a:rPr lang="de-DE" dirty="0" err="1"/>
              <a:t>match_mode</a:t>
            </a:r>
            <a:r>
              <a:rPr lang="de-DE" dirty="0"/>
              <a:t> … optional 0 oder 1, ob die Groß-/Kleinschreibung beachtet werden soll</a:t>
            </a:r>
          </a:p>
          <a:p>
            <a:pPr marL="0" indent="0">
              <a:buNone/>
            </a:pPr>
            <a:r>
              <a:rPr lang="de-DE" dirty="0" err="1"/>
              <a:t>match_end</a:t>
            </a:r>
            <a:r>
              <a:rPr lang="de-DE" dirty="0"/>
              <a:t> … optional 0 oder 1, um Zeichenfolge mit dem Textende abzugleichen</a:t>
            </a:r>
          </a:p>
          <a:p>
            <a:pPr marL="0" indent="0">
              <a:buNone/>
            </a:pPr>
            <a:r>
              <a:rPr lang="de-DE" dirty="0" err="1"/>
              <a:t>if_not_found</a:t>
            </a:r>
            <a:r>
              <a:rPr lang="de-DE" dirty="0"/>
              <a:t> … optionaler Text, der ausgegeben wird, wenn die Zeichenfolge nicht gefunden wird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5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Glätten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Funktion entfernt alle Leerzeichen im Text einer Zelle.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❗ Gibt es auch in der Variante Säubern(), bei der alle nicht druckbaren Zeichen entfernt werden!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= Glätten(Text)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Text … Zellinhalt, aus dem alle Leerzeichen entfern werden sollen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6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8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Umwandeln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Wandelt den Wert einer Zelle (Zahl) von einer Maßeinheit in eine andere um.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1"/>
            <a:ext cx="5667095" cy="35179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= Umwandeln(Zahl;“</a:t>
            </a:r>
            <a:r>
              <a:rPr lang="de-DE" dirty="0" err="1"/>
              <a:t>Von_Maßeinheit</a:t>
            </a:r>
            <a:r>
              <a:rPr lang="de-DE" dirty="0"/>
              <a:t>“;</a:t>
            </a:r>
            <a:br>
              <a:rPr lang="de-DE" dirty="0"/>
            </a:br>
            <a:r>
              <a:rPr lang="de-DE" dirty="0"/>
              <a:t>“</a:t>
            </a:r>
            <a:r>
              <a:rPr lang="de-DE" dirty="0" err="1"/>
              <a:t>In_Maßeinheit</a:t>
            </a:r>
            <a:r>
              <a:rPr lang="de-DE" dirty="0"/>
              <a:t>“)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dirty="0"/>
              <a:t>Zahl … Zahl, die umgewandelt werden soll</a:t>
            </a:r>
          </a:p>
          <a:p>
            <a:pPr marL="0" indent="0">
              <a:buNone/>
            </a:pPr>
            <a:r>
              <a:rPr lang="de-DE" dirty="0" err="1"/>
              <a:t>Von_Maßeinheit</a:t>
            </a:r>
            <a:r>
              <a:rPr lang="de-DE" dirty="0"/>
              <a:t> … Ausgangsmaß</a:t>
            </a:r>
          </a:p>
          <a:p>
            <a:pPr marL="0" indent="0">
              <a:buNone/>
            </a:pPr>
            <a:r>
              <a:rPr lang="de-DE" dirty="0" err="1"/>
              <a:t>In_Maßeinheit</a:t>
            </a:r>
            <a:r>
              <a:rPr lang="de-DE" dirty="0"/>
              <a:t> … umgewandeltes Maß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dirty="0"/>
              <a:t>❗ Excel kennt eine Vielzahl an Maßeinheiten, die umgewandelt werden können. Eine gute Übersicht bietet die Microsoft Support Seite: </a:t>
            </a:r>
            <a:r>
              <a:rPr lang="de-DE" dirty="0">
                <a:hlinkClick r:id="rId2"/>
              </a:rPr>
              <a:t>https://support.microsoft.com/de-de/office/umwandeln-funktion-d785bef1-808e-4aac-bdcd-666c810f9af2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Beide Angaben der Maßeinheiten müssen unter „“ gesetzt werden.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7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8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Delta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Vergleicht, ob die Zahlen in zwei Zellen ident sind.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Ausgabe:</a:t>
            </a:r>
          </a:p>
          <a:p>
            <a:pPr marL="0" indent="0">
              <a:buNone/>
            </a:pPr>
            <a:r>
              <a:rPr lang="de-DE" dirty="0"/>
              <a:t>1 </a:t>
            </a:r>
            <a:r>
              <a:rPr lang="de-DE" dirty="0">
                <a:sym typeface="Wingdings" panose="05000000000000000000" pitchFamily="2" charset="2"/>
              </a:rPr>
              <a:t> Zahlen ident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0  Zahlen nicht ident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7" y="2755840"/>
            <a:ext cx="5667095" cy="36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= Delta(Zahl 1;Zahl 2)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Zahl 1 … Zahl in Zelle 1</a:t>
            </a:r>
          </a:p>
          <a:p>
            <a:pPr marL="0" indent="0">
              <a:buNone/>
            </a:pPr>
            <a:r>
              <a:rPr lang="de-DE" dirty="0"/>
              <a:t>Zahl 2 … Zahl in Zelle 2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Besondere Excel-Funktionen © Hölzel Verlag Autorin: Ing. Birgit Aflenzer, 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8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3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Vergleich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Nutzen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223431" cy="3517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Gibt die Spalten oder Zeilen-Position eines gesuchten Kriteriums zurück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❗ Besonders nützlich in Kombination mit anderen Funktionen, wie z.B. </a:t>
            </a:r>
            <a:r>
              <a:rPr lang="de-DE" dirty="0" err="1"/>
              <a:t>SVerweis</a:t>
            </a:r>
            <a:r>
              <a:rPr lang="de-DE" dirty="0"/>
              <a:t>, Index etc.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04C959A-2070-4C12-B410-E98CB422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Anwendung</a:t>
            </a: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04040" y="2674863"/>
            <a:ext cx="5667095" cy="3685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= </a:t>
            </a:r>
            <a:r>
              <a:rPr lang="de-DE" sz="2400" dirty="0"/>
              <a:t>Vergleich(</a:t>
            </a:r>
            <a:r>
              <a:rPr lang="de-DE" sz="2400" dirty="0" err="1"/>
              <a:t>Suchkriterium;Suchmatrix</a:t>
            </a:r>
            <a:r>
              <a:rPr lang="de-DE" sz="2400" dirty="0"/>
              <a:t>, [Vergleichstyp])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2600" dirty="0"/>
              <a:t>Suchkriterium … Wert, der gesucht wird</a:t>
            </a:r>
          </a:p>
          <a:p>
            <a:pPr marL="0" indent="0">
              <a:buNone/>
            </a:pPr>
            <a:r>
              <a:rPr lang="de-DE" sz="2600" dirty="0"/>
              <a:t>Suchmatrix … Spalten- oder Zeilenbereich, in dem gesucht wird</a:t>
            </a:r>
          </a:p>
          <a:p>
            <a:pPr marL="0" indent="0">
              <a:buNone/>
            </a:pPr>
            <a:r>
              <a:rPr lang="de-DE" sz="2600" dirty="0"/>
              <a:t>Vergleichstyp … optionale Angabe 1 (kleiner), 0 (genau gleich), -1 (größer) zur Übereinstimmung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02A3-C8DF-4A2F-876F-75C0825CA61B}" type="datetime4">
              <a:rPr lang="de-DE" smtClean="0"/>
              <a:t>20. April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Besondere Excel-Funktionen © Hölzel Verlag</a:t>
            </a:r>
          </a:p>
          <a:p>
            <a:r>
              <a:rPr lang="de-DE" dirty="0"/>
              <a:t>Autorin: Ing. Birgit Aflenzer, </a:t>
            </a:r>
            <a:r>
              <a:rPr lang="de-DE" dirty="0" err="1"/>
              <a:t>MSc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9</a:t>
            </a:fld>
            <a:endParaRPr lang="de-AT" dirty="0"/>
          </a:p>
        </p:txBody>
      </p:sp>
      <p:pic>
        <p:nvPicPr>
          <p:cNvPr id="11" name="Grafik 10" descr="Glühbirne und Zahnrad mit einfarbiger Füllung">
            <a:extLst>
              <a:ext uri="{FF2B5EF4-FFF2-40B4-BE49-F238E27FC236}">
                <a16:creationId xmlns:a16="http://schemas.microsoft.com/office/drawing/2014/main" id="{08F93C54-0A7D-6464-43BC-88E9B2022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27" y="2172050"/>
            <a:ext cx="736417" cy="736417"/>
          </a:xfrm>
          <a:prstGeom prst="rect">
            <a:avLst/>
          </a:prstGeom>
        </p:spPr>
      </p:pic>
      <p:pic>
        <p:nvPicPr>
          <p:cNvPr id="13" name="Grafik 12" descr="Tools mit einfarbiger Füllung">
            <a:extLst>
              <a:ext uri="{FF2B5EF4-FFF2-40B4-BE49-F238E27FC236}">
                <a16:creationId xmlns:a16="http://schemas.microsoft.com/office/drawing/2014/main" id="{D5A59CDA-F027-A1E7-E2AA-FEFFC2D7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2424" y="2254214"/>
            <a:ext cx="572087" cy="57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5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Microsoft Office PowerPoint</Application>
  <PresentationFormat>Breitbild</PresentationFormat>
  <Paragraphs>138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20" baseType="lpstr">
      <vt:lpstr>Arial</vt:lpstr>
      <vt:lpstr>Calibri</vt:lpstr>
      <vt:lpstr>Source Sans Pro</vt:lpstr>
      <vt:lpstr>Source Sans Pro Black</vt:lpstr>
      <vt:lpstr>Source Sans Pro ExtraLight</vt:lpstr>
      <vt:lpstr>Source Sans Pro Semibold</vt:lpstr>
      <vt:lpstr>Verdana</vt:lpstr>
      <vt:lpstr>Wingdings</vt:lpstr>
      <vt:lpstr>Office</vt:lpstr>
      <vt:lpstr>Besondere Excel-Funktionen</vt:lpstr>
      <vt:lpstr>Kalenderwoche</vt:lpstr>
      <vt:lpstr>Wechseln</vt:lpstr>
      <vt:lpstr>Länge</vt:lpstr>
      <vt:lpstr>Textnach</vt:lpstr>
      <vt:lpstr>Glätten</vt:lpstr>
      <vt:lpstr>Umwandeln</vt:lpstr>
      <vt:lpstr>Delta</vt:lpstr>
      <vt:lpstr>Vergleich</vt:lpstr>
      <vt:lpstr>Bild</vt:lpstr>
      <vt:lpstr>Formeltext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Höfferer</dc:creator>
  <cp:lastModifiedBy>Eva Kastelliz</cp:lastModifiedBy>
  <cp:revision>53</cp:revision>
  <dcterms:created xsi:type="dcterms:W3CDTF">2020-01-08T08:28:51Z</dcterms:created>
  <dcterms:modified xsi:type="dcterms:W3CDTF">2023-04-20T07:17:56Z</dcterms:modified>
</cp:coreProperties>
</file>