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4" r:id="rId2"/>
    <p:sldId id="258" r:id="rId3"/>
    <p:sldId id="276" r:id="rId4"/>
    <p:sldId id="273" r:id="rId5"/>
    <p:sldId id="311" r:id="rId6"/>
    <p:sldId id="309" r:id="rId7"/>
    <p:sldId id="316" r:id="rId8"/>
    <p:sldId id="313" r:id="rId9"/>
    <p:sldId id="321" r:id="rId10"/>
    <p:sldId id="333" r:id="rId11"/>
    <p:sldId id="297" r:id="rId12"/>
    <p:sldId id="322" r:id="rId13"/>
    <p:sldId id="324" r:id="rId14"/>
    <p:sldId id="278" r:id="rId15"/>
    <p:sldId id="329" r:id="rId16"/>
    <p:sldId id="328" r:id="rId17"/>
    <p:sldId id="318" r:id="rId18"/>
    <p:sldId id="292" r:id="rId19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720" autoAdjust="0"/>
  </p:normalViewPr>
  <p:slideViewPr>
    <p:cSldViewPr snapToGrid="0" snapToObjects="1">
      <p:cViewPr varScale="1">
        <p:scale>
          <a:sx n="87" d="100"/>
          <a:sy n="87" d="100"/>
        </p:scale>
        <p:origin x="64" y="1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70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85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7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hyperlink" Target="http://www.demokratiewebstatt.a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hyperlink" Target="https://www.demokratiewebstatt.at/thema/lebensbereiche/thema-politik-und-humor/wann-ist-humor-politisch/politischer-humor-ein-streifzug-durch-die-geschichte" TargetMode="Externa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jpeg"/><Relationship Id="rId4" Type="http://schemas.openxmlformats.org/officeDocument/2006/relationships/hyperlink" Target="https://www.demokratiewebstatt.at/thema/lebensbereiche/thema-politik-und-humor/humor-und-medien/lachen-im-digitalen-zeitalte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humor/humor-und-medien/lachen-im-digitalen-zeital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3.png"/><Relationship Id="rId4" Type="http://schemas.openxmlformats.org/officeDocument/2006/relationships/hyperlink" Target="https://www.demokratiewebstatt.at/thema/lebensbereiche/thema-politik-und-humor/auch-spass-muss-sei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humor/auch-spass-muss-sei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humor/auch-spass-muss-sein/humor-als-mediz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humor/auch-spass-muss-sein/passen-politik-und-humor-zusamm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politik-und-humor/humor-und-gesellschaf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hyperlink" Target="https://www.demokratiewebstatt.at/thema/lebensbereiche/thema-politik-und-humor/humor-und-gesellschaf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www.demokratiewebstatt.at/thema/lebensbereiche/thema-ernaehrung/was-wir-esse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politik-und-humor/humor-und-gesellschaf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politik-und-humor/humor-und-gesellschaft/11-humor-als-mittel-des-protests-und-des-widerstan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humor/wann-ist-humor-politisch/politischer-humor-ein-streifzug-durch-die-geschicht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politik-und-humor/wann-ist-humor-politisch/politischer-humor-ein-streifzug-durch-die-geschich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politik-und-humor/wann-ist-humor-politisch/politischer-humor-ein-streifzug-durch-die-geschich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Politik und </a:t>
            </a:r>
            <a:r>
              <a:rPr lang="de-DE" sz="3600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Humor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er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>
                <a:solidFill>
                  <a:srgbClr val="2190AB"/>
                </a:solidFill>
              </a:rPr>
              <a:t>Warum Humo</a:t>
            </a:r>
            <a:r>
              <a:rPr lang="de-AT" sz="2000" dirty="0" smtClean="0">
                <a:solidFill>
                  <a:srgbClr val="2190AB"/>
                </a:solidFill>
              </a:rPr>
              <a:t>r oft politisch ist und wie Politik auch humorvoll sein kann. 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3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Politischer Humor – ein Streifzug durch die Geschichte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80623" y="1098000"/>
            <a:ext cx="1871835" cy="27708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5929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7"/>
              </a:rPr>
              <a:t>www.demokratiewebstatt.at</a:t>
            </a:r>
            <a:endParaRPr lang="de-DE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4064" y="1118229"/>
            <a:ext cx="1947040" cy="27505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1370" y="1118229"/>
            <a:ext cx="1900511" cy="27505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48000" y="3943171"/>
            <a:ext cx="216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Karikatur </a:t>
            </a:r>
            <a:r>
              <a:rPr lang="de-DE" sz="1200" dirty="0"/>
              <a:t>zur Revolution </a:t>
            </a:r>
            <a:r>
              <a:rPr lang="de-DE" sz="1200" dirty="0" smtClean="0"/>
              <a:t>1848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© Wienbibliothek im Rathaus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34064" y="3946337"/>
            <a:ext cx="216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Spottbild auf Metternichs und </a:t>
            </a:r>
            <a:r>
              <a:rPr lang="de-DE" sz="1200" dirty="0" err="1"/>
              <a:t>Sedlnitzkys</a:t>
            </a:r>
            <a:r>
              <a:rPr lang="de-DE" sz="1200" dirty="0"/>
              <a:t> Flucht aus Wien im März </a:t>
            </a:r>
            <a:r>
              <a:rPr lang="de-DE" sz="1200" dirty="0" smtClean="0"/>
              <a:t>1848</a:t>
            </a:r>
            <a:r>
              <a:rPr lang="de-DE" sz="1200" dirty="0"/>
              <a:t> </a:t>
            </a:r>
            <a:r>
              <a:rPr lang="de-DE" sz="1200" dirty="0" smtClean="0"/>
              <a:t>© ÖNB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5470122" y="3950633"/>
            <a:ext cx="216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Helmut Qualtinger als „Herr </a:t>
            </a:r>
            <a:r>
              <a:rPr lang="de-DE" sz="1200" dirty="0" smtClean="0"/>
              <a:t>Karl“ 1961 © </a:t>
            </a:r>
            <a:r>
              <a:rPr lang="de-DE" sz="1200" dirty="0"/>
              <a:t>Pflaum /APA-</a:t>
            </a:r>
            <a:r>
              <a:rPr lang="de-DE" sz="1200" dirty="0" err="1"/>
              <a:t>PictureDesk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0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1058" y="855438"/>
            <a:ext cx="3807269" cy="612000"/>
          </a:xfrm>
        </p:spPr>
        <p:txBody>
          <a:bodyPr/>
          <a:lstStyle/>
          <a:p>
            <a:pPr algn="ctr" hangingPunct="0"/>
            <a:r>
              <a:rPr lang="de-AT" sz="2800" dirty="0" smtClean="0">
                <a:solidFill>
                  <a:srgbClr val="2190AB"/>
                </a:solidFill>
              </a:rPr>
              <a:t>Humor und Medien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649924" y="4419439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0929" y="3971846"/>
            <a:ext cx="2347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© </a:t>
            </a:r>
            <a:r>
              <a:rPr lang="de-DE" sz="1100" dirty="0" smtClean="0"/>
              <a:t>Slava / </a:t>
            </a:r>
            <a:r>
              <a:rPr lang="pl-PL" sz="1100" dirty="0" smtClean="0"/>
              <a:t>Wikipedia </a:t>
            </a:r>
            <a:r>
              <a:rPr lang="pl-PL" sz="1100" dirty="0"/>
              <a:t>CC BY </a:t>
            </a:r>
            <a:r>
              <a:rPr lang="pl-PL" sz="1100" dirty="0" smtClean="0"/>
              <a:t>2.5</a:t>
            </a:r>
            <a:endParaRPr lang="de-AT" sz="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24" y="1639842"/>
            <a:ext cx="2760795" cy="20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78364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Humor und Medien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800" dirty="0" smtClean="0"/>
              <a:t>Unterhaltungsformate sind beliebt, weil sie Ablenkung</a:t>
            </a:r>
            <a:r>
              <a:rPr lang="de-DE" sz="1800" dirty="0"/>
              <a:t>, Spaß und </a:t>
            </a:r>
            <a:r>
              <a:rPr lang="de-DE" sz="1800" dirty="0" smtClean="0"/>
              <a:t>Spannung bieten.</a:t>
            </a:r>
            <a:endParaRPr lang="de-DE" sz="1800" dirty="0"/>
          </a:p>
          <a:p>
            <a:r>
              <a:rPr lang="de-DE" sz="1800" dirty="0" smtClean="0"/>
              <a:t>Infotainment</a:t>
            </a:r>
            <a:r>
              <a:rPr lang="de-DE" sz="1800" i="1" dirty="0" smtClean="0"/>
              <a:t>:</a:t>
            </a:r>
            <a:r>
              <a:rPr lang="de-DE" sz="1800" i="1" dirty="0"/>
              <a:t> </a:t>
            </a:r>
            <a:r>
              <a:rPr lang="de-DE" sz="1800" dirty="0" smtClean="0"/>
              <a:t>Art </a:t>
            </a:r>
            <a:r>
              <a:rPr lang="de-DE" sz="1800" dirty="0"/>
              <a:t>der </a:t>
            </a:r>
            <a:r>
              <a:rPr lang="de-DE" sz="1800" dirty="0" smtClean="0"/>
              <a:t>Nachrichtenvermittlung, bei der Informationen </a:t>
            </a:r>
            <a:r>
              <a:rPr lang="de-DE" sz="1800" dirty="0"/>
              <a:t>und </a:t>
            </a:r>
            <a:r>
              <a:rPr lang="de-DE" sz="1800" dirty="0" smtClean="0"/>
              <a:t>Unterhaltung verbunden werden.</a:t>
            </a:r>
          </a:p>
          <a:p>
            <a:r>
              <a:rPr lang="de-DE" sz="1800" dirty="0" smtClean="0"/>
              <a:t>Satirische Fernsehshows sind besonders beliebt: „</a:t>
            </a:r>
            <a:r>
              <a:rPr lang="de-DE" sz="1800" dirty="0"/>
              <a:t>Willkommen Österreich</a:t>
            </a:r>
            <a:r>
              <a:rPr lang="de-DE" sz="1800" dirty="0" smtClean="0"/>
              <a:t>“, „</a:t>
            </a:r>
            <a:r>
              <a:rPr lang="de-DE" sz="1800" dirty="0"/>
              <a:t>heute-show</a:t>
            </a:r>
            <a:r>
              <a:rPr lang="de-DE" sz="1800" dirty="0" smtClean="0"/>
              <a:t>“ (Deutschland), „Last </a:t>
            </a:r>
            <a:r>
              <a:rPr lang="de-DE" sz="1800" dirty="0" err="1" smtClean="0"/>
              <a:t>week</a:t>
            </a:r>
            <a:r>
              <a:rPr lang="de-DE" sz="1800" dirty="0" smtClean="0"/>
              <a:t> </a:t>
            </a:r>
            <a:r>
              <a:rPr lang="de-DE" sz="1800" dirty="0" err="1" smtClean="0"/>
              <a:t>tonight</a:t>
            </a:r>
            <a:r>
              <a:rPr lang="de-DE" sz="1800" dirty="0" smtClean="0"/>
              <a:t>“, „Daily </a:t>
            </a:r>
            <a:r>
              <a:rPr lang="de-DE" sz="1800" dirty="0" err="1" smtClean="0"/>
              <a:t>show</a:t>
            </a:r>
            <a:r>
              <a:rPr lang="de-DE" sz="1800" dirty="0" smtClean="0"/>
              <a:t>“ (USA)</a:t>
            </a:r>
          </a:p>
          <a:p>
            <a:r>
              <a:rPr lang="de-DE" sz="1800" dirty="0"/>
              <a:t>Von Karikatur spricht man, wenn das politische Tagesgeschehen in kritischer Absicht auf satirische Weise gezeichnet wird. </a:t>
            </a:r>
            <a:endParaRPr lang="de-DE" sz="1800" dirty="0" smtClean="0"/>
          </a:p>
          <a:p>
            <a:pPr marL="0" indent="0">
              <a:buNone/>
            </a:pPr>
            <a:endParaRPr lang="de-AT" sz="105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270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Lachen im digitalen Zeitalter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AT" sz="1800" dirty="0"/>
              <a:t>Emojis und Emoticons sind ein fester Bestandteil der digitalen Kommunikation.</a:t>
            </a:r>
          </a:p>
          <a:p>
            <a:r>
              <a:rPr lang="de-DE" sz="1800" dirty="0" err="1" smtClean="0"/>
              <a:t>Memes</a:t>
            </a:r>
            <a:r>
              <a:rPr lang="de-DE" sz="1800" dirty="0" smtClean="0"/>
              <a:t>, Parodien und witzige Inhalte verbreiten sich über das Internet sehr schnell.</a:t>
            </a:r>
          </a:p>
          <a:p>
            <a:r>
              <a:rPr lang="de-AT" sz="1800" dirty="0" err="1" smtClean="0"/>
              <a:t>Memes</a:t>
            </a:r>
            <a:r>
              <a:rPr lang="de-AT" sz="1800" dirty="0" smtClean="0"/>
              <a:t> s</a:t>
            </a:r>
            <a:r>
              <a:rPr lang="de-DE" sz="1800" dirty="0" err="1" smtClean="0"/>
              <a:t>ind</a:t>
            </a:r>
            <a:r>
              <a:rPr lang="de-DE" sz="1800" dirty="0" smtClean="0"/>
              <a:t> </a:t>
            </a:r>
            <a:r>
              <a:rPr lang="de-DE" sz="1800" dirty="0"/>
              <a:t>kreative Inhalte, die </a:t>
            </a:r>
            <a:r>
              <a:rPr lang="de-DE" sz="1800" dirty="0" smtClean="0"/>
              <a:t>aus einem Bild und einer kurzen, prägnanten Aussage bestehen; die Aussage ist zumeist humorvoll oder satirisch.</a:t>
            </a:r>
          </a:p>
          <a:p>
            <a:r>
              <a:rPr lang="de-DE" sz="1800" dirty="0" smtClean="0"/>
              <a:t>Beispiele für </a:t>
            </a:r>
            <a:r>
              <a:rPr lang="de-DE" sz="1800" dirty="0" err="1" smtClean="0"/>
              <a:t>Memes</a:t>
            </a:r>
            <a:r>
              <a:rPr lang="de-DE" sz="1800" dirty="0" smtClean="0"/>
              <a:t>: „</a:t>
            </a:r>
            <a:r>
              <a:rPr lang="de-DE" sz="1800" dirty="0" err="1" smtClean="0"/>
              <a:t>LolCats</a:t>
            </a:r>
            <a:r>
              <a:rPr lang="de-DE" sz="1800" dirty="0" smtClean="0"/>
              <a:t>“, „</a:t>
            </a:r>
            <a:r>
              <a:rPr lang="de-DE" sz="1800" dirty="0" err="1" smtClean="0"/>
              <a:t>Countryballs</a:t>
            </a:r>
            <a:r>
              <a:rPr lang="de-DE" sz="1800" dirty="0" smtClean="0"/>
              <a:t>“</a:t>
            </a:r>
          </a:p>
          <a:p>
            <a:r>
              <a:rPr lang="de-DE" sz="1800" dirty="0" smtClean="0"/>
              <a:t>Virale Scherze können aber auch Verschwörungen sein, wo absichtlich Unwahrheiten verbreitet werden.</a:t>
            </a:r>
          </a:p>
          <a:p>
            <a:endParaRPr lang="de-DE" sz="1800" dirty="0" smtClean="0"/>
          </a:p>
          <a:p>
            <a:endParaRPr lang="de-AT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310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9411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hangingPunct="0">
              <a:buNone/>
            </a:pPr>
            <a:r>
              <a:rPr lang="de-DE" sz="2800" b="1" dirty="0" smtClean="0">
                <a:solidFill>
                  <a:srgbClr val="2190AB"/>
                </a:solidFill>
              </a:rPr>
              <a:t>Auch Spaß muss sein!?</a:t>
            </a:r>
            <a:endParaRPr lang="de-DE" sz="2800" dirty="0">
              <a:solidFill>
                <a:srgbClr val="2190AB"/>
              </a:solidFill>
            </a:endParaRP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18546" y="4125273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71763" y="3802338"/>
            <a:ext cx="1906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          © Leopold Maurer</a:t>
            </a:r>
            <a:endParaRPr lang="de-AT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235" y="1672231"/>
            <a:ext cx="2806014" cy="20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  <a:hlinkClick r:id="rId3"/>
              </a:rPr>
              <a:t>Auch Spaß muss sein!?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AT" sz="1800" dirty="0" smtClean="0"/>
              <a:t>Wie weit dürfen Humor und Satire gehen? </a:t>
            </a:r>
            <a:r>
              <a:rPr lang="de-DE" sz="1800" dirty="0" smtClean="0"/>
              <a:t>In </a:t>
            </a:r>
            <a:r>
              <a:rPr lang="de-DE" sz="1800" dirty="0"/>
              <a:t>einer Demokratie ist jede Form der Kritik </a:t>
            </a:r>
            <a:r>
              <a:rPr lang="de-DE" sz="1800" dirty="0" smtClean="0"/>
              <a:t>erlaubt, denn </a:t>
            </a:r>
            <a:r>
              <a:rPr lang="de-DE" sz="1800" dirty="0"/>
              <a:t>das Recht auf Meinungsfreiheit ist ein Menschenrecht</a:t>
            </a:r>
            <a:r>
              <a:rPr lang="de-DE" sz="1800" dirty="0" smtClean="0"/>
              <a:t>.</a:t>
            </a:r>
          </a:p>
          <a:p>
            <a:r>
              <a:rPr lang="de-DE" sz="1800" dirty="0"/>
              <a:t>Grenzen gibt es nur dort, wo gegen Gesetze verstoßen </a:t>
            </a:r>
            <a:r>
              <a:rPr lang="de-DE" sz="1800" dirty="0" smtClean="0"/>
              <a:t>wird, z.B. wenn die Persönlichkeitsrechte eines Menschen verletzt werden.</a:t>
            </a:r>
          </a:p>
          <a:p>
            <a:r>
              <a:rPr lang="de-DE" sz="1800" dirty="0" smtClean="0"/>
              <a:t>Humor</a:t>
            </a:r>
            <a:r>
              <a:rPr lang="de-DE" sz="1800" dirty="0"/>
              <a:t> </a:t>
            </a:r>
            <a:r>
              <a:rPr lang="de-DE" sz="1800" dirty="0" smtClean="0"/>
              <a:t>kann aber auch andere beleidigen und ausgrenzen und kann bis hin zu</a:t>
            </a:r>
            <a:r>
              <a:rPr lang="de-DE" sz="1800" dirty="0"/>
              <a:t> </a:t>
            </a:r>
            <a:r>
              <a:rPr lang="de-DE" sz="1800" dirty="0" smtClean="0"/>
              <a:t>Mobbing</a:t>
            </a:r>
            <a:r>
              <a:rPr lang="de-DE" sz="1800" dirty="0"/>
              <a:t> </a:t>
            </a:r>
            <a:r>
              <a:rPr lang="de-DE" sz="1800" dirty="0" smtClean="0"/>
              <a:t>führen</a:t>
            </a:r>
            <a:r>
              <a:rPr lang="de-DE" sz="1800" dirty="0"/>
              <a:t>. </a:t>
            </a:r>
            <a:endParaRPr lang="de-DE" sz="1800" dirty="0" smtClean="0"/>
          </a:p>
          <a:p>
            <a:r>
              <a:rPr lang="de-DE" sz="1800" dirty="0"/>
              <a:t>„</a:t>
            </a:r>
            <a:r>
              <a:rPr lang="de-DE" sz="1800" dirty="0" err="1" smtClean="0"/>
              <a:t>Pranks</a:t>
            </a:r>
            <a:r>
              <a:rPr lang="de-DE" sz="1800" dirty="0" smtClean="0"/>
              <a:t>“ sind Scherze, </a:t>
            </a:r>
            <a:r>
              <a:rPr lang="de-DE" sz="1800" dirty="0"/>
              <a:t>mit denen man </a:t>
            </a:r>
            <a:r>
              <a:rPr lang="de-DE" sz="1800" dirty="0" err="1"/>
              <a:t>FreundInnen</a:t>
            </a:r>
            <a:r>
              <a:rPr lang="de-DE" sz="1800" dirty="0"/>
              <a:t> überrascht und dabei ihre Reaktionen filmt, um sie auf sozialen Plattformen mit anderen zu teilen</a:t>
            </a:r>
            <a:r>
              <a:rPr lang="de-DE" sz="1800" dirty="0" smtClean="0"/>
              <a:t>.</a:t>
            </a:r>
          </a:p>
          <a:p>
            <a:endParaRPr lang="de-DE" sz="1800" dirty="0" smtClean="0"/>
          </a:p>
          <a:p>
            <a:endParaRPr lang="de-DE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456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7999" y="504441"/>
            <a:ext cx="7483879" cy="612000"/>
          </a:xfrm>
        </p:spPr>
        <p:txBody>
          <a:bodyPr/>
          <a:lstStyle/>
          <a:p>
            <a:r>
              <a:rPr lang="de-DE" sz="1900" dirty="0" smtClean="0">
                <a:solidFill>
                  <a:srgbClr val="2190AB"/>
                </a:solidFill>
                <a:hlinkClick r:id="rId3"/>
              </a:rPr>
              <a:t>Humor als Medizin</a:t>
            </a:r>
            <a:endParaRPr lang="de-DE" sz="19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DE" sz="1800" dirty="0"/>
              <a:t>„Mit Humor geht alles leichter</a:t>
            </a:r>
            <a:r>
              <a:rPr lang="de-DE" sz="1800" dirty="0" smtClean="0"/>
              <a:t>“: Humor hilft gegen schlechte Laune, stärkt </a:t>
            </a:r>
            <a:r>
              <a:rPr lang="de-DE" sz="1800" dirty="0"/>
              <a:t>unser Immunsystem </a:t>
            </a:r>
            <a:r>
              <a:rPr lang="de-DE" sz="1800" dirty="0" smtClean="0"/>
              <a:t>und unterstützt uns dabei, </a:t>
            </a:r>
            <a:r>
              <a:rPr lang="de-DE" sz="1800" dirty="0"/>
              <a:t>Probleme zu bewältigen. </a:t>
            </a:r>
            <a:endParaRPr lang="de-DE" sz="1800" dirty="0" smtClean="0"/>
          </a:p>
          <a:p>
            <a:r>
              <a:rPr lang="de-DE" sz="1800" dirty="0" smtClean="0"/>
              <a:t>Humor</a:t>
            </a:r>
            <a:r>
              <a:rPr lang="de-DE" sz="1800" dirty="0"/>
              <a:t> ist die beste Medizin, und Lachen ist gesund</a:t>
            </a:r>
            <a:r>
              <a:rPr lang="de-DE" sz="1800" dirty="0" smtClean="0"/>
              <a:t>!</a:t>
            </a:r>
          </a:p>
          <a:p>
            <a:r>
              <a:rPr lang="de-DE" sz="1800" dirty="0"/>
              <a:t>Kinder lachen </a:t>
            </a:r>
            <a:r>
              <a:rPr lang="de-DE" sz="1800" dirty="0" smtClean="0"/>
              <a:t>zwischen </a:t>
            </a:r>
            <a:r>
              <a:rPr lang="de-DE" sz="1800" dirty="0"/>
              <a:t>200 und 450 Mal am Tag, Erwachsene </a:t>
            </a:r>
            <a:r>
              <a:rPr lang="de-DE" sz="1800" dirty="0" smtClean="0"/>
              <a:t>gerade </a:t>
            </a:r>
            <a:r>
              <a:rPr lang="de-DE" sz="1800" dirty="0"/>
              <a:t>einmal zehn bis 15 mal am </a:t>
            </a:r>
            <a:r>
              <a:rPr lang="de-DE" sz="1800" dirty="0" smtClean="0"/>
              <a:t>Tag.</a:t>
            </a:r>
          </a:p>
          <a:p>
            <a:r>
              <a:rPr lang="de-DE" sz="1800" dirty="0"/>
              <a:t>Rote Nasen und </a:t>
            </a:r>
            <a:r>
              <a:rPr lang="de-DE" sz="1800" dirty="0" err="1"/>
              <a:t>CliniClowns</a:t>
            </a:r>
            <a:r>
              <a:rPr lang="de-DE" sz="1800" dirty="0"/>
              <a:t> sind Vereine, die </a:t>
            </a:r>
            <a:r>
              <a:rPr lang="de-DE" sz="1800" dirty="0" smtClean="0"/>
              <a:t>Menschen </a:t>
            </a:r>
            <a:r>
              <a:rPr lang="de-DE" sz="1800" dirty="0"/>
              <a:t>in Krankenhäusern aufzumuntern versuchen und so den Heilungs- und Genesungsprozess unterstützen</a:t>
            </a:r>
            <a:r>
              <a:rPr lang="de-DE" sz="1800" b="1" dirty="0" smtClean="0"/>
              <a:t>.</a:t>
            </a:r>
          </a:p>
          <a:p>
            <a:r>
              <a:rPr lang="de-DE" sz="1800" dirty="0"/>
              <a:t>Im Clownskostüm halten ehrenamtliche MitarbeiterInnen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„Clownsvisiten“ ab </a:t>
            </a:r>
            <a:r>
              <a:rPr lang="de-DE" sz="1800" dirty="0"/>
              <a:t>und besuchen schwerstkranke </a:t>
            </a:r>
            <a:r>
              <a:rPr lang="de-DE" sz="1800" dirty="0" smtClean="0"/>
              <a:t>Menschen.</a:t>
            </a:r>
            <a:endParaRPr lang="de-AT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225544" y="455929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366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492996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Passen Politik und Humor zusammen?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5929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7164" y="1035378"/>
            <a:ext cx="7848000" cy="3384061"/>
          </a:xfrm>
        </p:spPr>
        <p:txBody>
          <a:bodyPr/>
          <a:lstStyle/>
          <a:p>
            <a:r>
              <a:rPr lang="de-DE" sz="1800" dirty="0"/>
              <a:t>Die Vermischung von Politik, Information und Unterhaltung wird </a:t>
            </a:r>
            <a:r>
              <a:rPr lang="de-DE" sz="1800" dirty="0" err="1"/>
              <a:t>Politainment</a:t>
            </a:r>
            <a:r>
              <a:rPr lang="de-DE" sz="1800" dirty="0"/>
              <a:t> genannt. </a:t>
            </a:r>
            <a:endParaRPr lang="de-AT" sz="1800" dirty="0" smtClean="0"/>
          </a:p>
          <a:p>
            <a:r>
              <a:rPr lang="de-DE" sz="1800" dirty="0"/>
              <a:t>Darunter versteht man sowohl politische Unterhaltung als auch unterhaltende Politik. </a:t>
            </a:r>
            <a:endParaRPr lang="de-DE" sz="1800" dirty="0" smtClean="0"/>
          </a:p>
          <a:p>
            <a:r>
              <a:rPr lang="de-DE" sz="1800" dirty="0" smtClean="0"/>
              <a:t>Bei </a:t>
            </a:r>
            <a:r>
              <a:rPr lang="de-DE" sz="1800" dirty="0"/>
              <a:t>der politischen Unterhaltung greifen Massenmedien politische Themen in ihren Sendungen </a:t>
            </a:r>
            <a:r>
              <a:rPr lang="de-DE" sz="1800" dirty="0" smtClean="0"/>
              <a:t>auf unterhaltende Weise auf.</a:t>
            </a:r>
          </a:p>
          <a:p>
            <a:r>
              <a:rPr lang="de-DE" sz="1800" dirty="0"/>
              <a:t>B</a:t>
            </a:r>
            <a:r>
              <a:rPr lang="de-DE" sz="1800" dirty="0" smtClean="0"/>
              <a:t>ei der unterhaltenden</a:t>
            </a:r>
            <a:r>
              <a:rPr lang="de-DE" sz="1800" dirty="0"/>
              <a:t> Politik </a:t>
            </a:r>
            <a:r>
              <a:rPr lang="de-DE" sz="1800" dirty="0" smtClean="0"/>
              <a:t>benutzen</a:t>
            </a:r>
            <a:r>
              <a:rPr lang="de-DE" sz="1800" dirty="0"/>
              <a:t> PolitikerInnen </a:t>
            </a:r>
            <a:r>
              <a:rPr lang="de-DE" sz="1800" dirty="0" smtClean="0"/>
              <a:t>Humor, </a:t>
            </a:r>
            <a:r>
              <a:rPr lang="de-DE" sz="1800" dirty="0"/>
              <a:t>um auf ihre Anliegen aufmerksam zu machen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Auch in Parlamentssitzungen kommt es immer wieder zu humorvollen</a:t>
            </a:r>
            <a:br>
              <a:rPr lang="de-DE" sz="1800" dirty="0" smtClean="0"/>
            </a:br>
            <a:r>
              <a:rPr lang="de-DE" sz="1800" dirty="0" smtClean="0"/>
              <a:t>und unterhaltsamen Szenen.</a:t>
            </a:r>
          </a:p>
        </p:txBody>
      </p:sp>
    </p:spTree>
    <p:extLst>
      <p:ext uri="{BB962C8B-B14F-4D97-AF65-F5344CB8AC3E}">
        <p14:creationId xmlns:p14="http://schemas.microsoft.com/office/powerpoint/2010/main" val="29011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323611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Diskussionsfragen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667910"/>
            <a:ext cx="7848000" cy="3612265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AT" sz="1200" dirty="0" smtClean="0">
                <a:solidFill>
                  <a:srgbClr val="2190AB"/>
                </a:solidFill>
              </a:rPr>
              <a:t>Welchen Stellenwert hat Humor für dich?</a:t>
            </a:r>
          </a:p>
          <a:p>
            <a:pPr marL="0" indent="0">
              <a:lnSpc>
                <a:spcPts val="1800"/>
              </a:lnSpc>
              <a:buNone/>
            </a:pPr>
            <a:r>
              <a:rPr lang="de-DE" sz="1200" i="1" dirty="0" smtClean="0"/>
              <a:t>	„Gibt </a:t>
            </a:r>
            <a:r>
              <a:rPr lang="de-DE" sz="1200" i="1" dirty="0"/>
              <a:t>es schließlich eine bessere Form mit dem Leben fertig zu </a:t>
            </a:r>
            <a:r>
              <a:rPr lang="de-DE" sz="1200" i="1" dirty="0" smtClean="0"/>
              <a:t>werden</a:t>
            </a:r>
            <a:r>
              <a:rPr lang="de-DE" sz="1200" i="1" dirty="0"/>
              <a:t>, als mit Liebe und </a:t>
            </a:r>
            <a:r>
              <a:rPr lang="de-DE" sz="1200" dirty="0"/>
              <a:t>Humor</a:t>
            </a:r>
            <a:r>
              <a:rPr lang="de-DE" sz="1200" dirty="0" smtClean="0"/>
              <a:t>?“ </a:t>
            </a:r>
            <a:r>
              <a:rPr lang="de-DE" sz="1200" i="1" dirty="0"/>
              <a:t>(Charles Dickens) </a:t>
            </a:r>
            <a:endParaRPr lang="de-DE" sz="1200" i="1" dirty="0" smtClean="0"/>
          </a:p>
          <a:p>
            <a:pPr lvl="1">
              <a:lnSpc>
                <a:spcPts val="2000"/>
              </a:lnSpc>
            </a:pPr>
            <a:r>
              <a:rPr lang="de-DE" sz="1200" dirty="0" smtClean="0"/>
              <a:t>Welche Rolle spielt Humor für dich? Ist Humor für dich ein wesentlicher Bestandteil deines Lebens?</a:t>
            </a:r>
          </a:p>
          <a:p>
            <a:pPr lvl="1">
              <a:lnSpc>
                <a:spcPts val="2000"/>
              </a:lnSpc>
            </a:pPr>
            <a:r>
              <a:rPr lang="de-AT" sz="1200" dirty="0" smtClean="0"/>
              <a:t>Überlege, in welchen Situationen dir Humor dabei geholfen hat, mit schwierigen Situationen besser umzugehen oder wo du andere Menschen mit Humor aufheitern konntest.</a:t>
            </a:r>
          </a:p>
          <a:p>
            <a:pPr>
              <a:lnSpc>
                <a:spcPts val="1800"/>
              </a:lnSpc>
            </a:pPr>
            <a:r>
              <a:rPr lang="de-AT" sz="1200" dirty="0" smtClean="0">
                <a:solidFill>
                  <a:srgbClr val="2190AB"/>
                </a:solidFill>
              </a:rPr>
              <a:t>„</a:t>
            </a:r>
            <a:r>
              <a:rPr lang="de-AT" sz="1200" dirty="0" err="1" smtClean="0">
                <a:solidFill>
                  <a:srgbClr val="2190AB"/>
                </a:solidFill>
              </a:rPr>
              <a:t>Countryballs</a:t>
            </a:r>
            <a:r>
              <a:rPr lang="de-AT" sz="1200" dirty="0" smtClean="0">
                <a:solidFill>
                  <a:srgbClr val="2190AB"/>
                </a:solidFill>
              </a:rPr>
              <a:t>“</a:t>
            </a:r>
          </a:p>
          <a:p>
            <a:pPr marL="0" indent="0">
              <a:lnSpc>
                <a:spcPts val="1800"/>
              </a:lnSpc>
              <a:buNone/>
            </a:pPr>
            <a:r>
              <a:rPr lang="de-AT" sz="1200" dirty="0" smtClean="0"/>
              <a:t>	„</a:t>
            </a:r>
            <a:r>
              <a:rPr lang="de-AT" sz="1200" dirty="0" err="1" smtClean="0"/>
              <a:t>Countryballs</a:t>
            </a:r>
            <a:r>
              <a:rPr lang="de-AT" sz="1200" dirty="0" smtClean="0"/>
              <a:t>“ sind Videos von animierten Kugeln, die mit Länderflaggen geschmückt sind. Dabei</a:t>
            </a:r>
            <a:r>
              <a:rPr lang="de-AT" sz="1200" dirty="0"/>
              <a:t> </a:t>
            </a:r>
            <a:r>
              <a:rPr lang="de-AT" sz="1200" dirty="0" smtClean="0"/>
              <a:t>unterhalten sich die 	verschiedenen „Länder-Kugeln“ auf satirische Art und Weise miteinander. Es werden auch historische Ereignisse, 	nationale Stereotypen und Klischees über Länder und deren Bevölkerungen satirisch aufgegriffen.</a:t>
            </a:r>
            <a:endParaRPr lang="de-AT" sz="1200" dirty="0"/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200" dirty="0" smtClean="0"/>
              <a:t>Auf welcher Ebene findet der Austausch statt, wenn sich „sprechende Länder-Kugeln“ anstatt Menschen miteinander unterhalten? Was sind mögliche Vor- und Nachteile?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200" dirty="0" smtClean="0"/>
              <a:t>Wie findest du es, wenn nationale Stereotypen und Klischees über Länder auf ironische Art</a:t>
            </a:r>
            <a:br>
              <a:rPr lang="de-AT" sz="1200" dirty="0" smtClean="0"/>
            </a:br>
            <a:r>
              <a:rPr lang="de-AT" sz="1200" dirty="0" smtClean="0"/>
              <a:t>und Weise thematisiert werden? Kann Ironie deiner Meinung nach dabei helfen, Stereotype</a:t>
            </a:r>
            <a:br>
              <a:rPr lang="de-AT" sz="1200" dirty="0" smtClean="0"/>
            </a:br>
            <a:r>
              <a:rPr lang="de-AT" sz="1200" dirty="0" smtClean="0"/>
              <a:t>und Klischees aufzulockern?</a:t>
            </a:r>
            <a:endParaRPr lang="de-AT" sz="12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33272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854" y="321086"/>
            <a:ext cx="5168290" cy="40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 smtClean="0">
                <a:solidFill>
                  <a:srgbClr val="2190AB"/>
                </a:solidFill>
                <a:cs typeface="Arial" panose="020B0604020202020204" pitchFamily="34" charset="0"/>
              </a:rPr>
              <a:t>Hinweis 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 smtClean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In dieser </a:t>
            </a:r>
            <a:r>
              <a:rPr lang="de-DE" sz="1400" dirty="0" err="1" smtClean="0"/>
              <a:t>PowerPointPräsentation</a:t>
            </a:r>
            <a:r>
              <a:rPr lang="de-DE" sz="1400" dirty="0" smtClean="0"/>
              <a:t> finden sich die wichtigsten Inhalte des Schwerpunktthemas „Politik und Humor“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Um zu den Hintergrundinformationen in den jeweiligen Kapiteln auf der </a:t>
            </a:r>
            <a:r>
              <a:rPr lang="de-DE" sz="1400" dirty="0" err="1" smtClean="0"/>
              <a:t>DemokratieWEBstatt</a:t>
            </a:r>
            <a:r>
              <a:rPr lang="de-DE" sz="1400" dirty="0"/>
              <a:t> </a:t>
            </a:r>
            <a:r>
              <a:rPr lang="de-DE" sz="1400" dirty="0" smtClean="0"/>
              <a:t>zu gelangen, nutzen Sie bitte die Verlinkungen. </a:t>
            </a:r>
          </a:p>
          <a:p>
            <a:pPr lvl="1"/>
            <a:r>
              <a:rPr lang="de-DE" sz="1400" dirty="0"/>
              <a:t>Bsp.</a:t>
            </a:r>
            <a:r>
              <a:rPr lang="de-DE" sz="1400" dirty="0">
                <a:solidFill>
                  <a:srgbClr val="2190AB"/>
                </a:solidFill>
              </a:rPr>
              <a:t> </a:t>
            </a:r>
            <a:r>
              <a:rPr lang="de-AT" sz="1400" dirty="0">
                <a:solidFill>
                  <a:srgbClr val="2190AB"/>
                </a:solidFill>
                <a:hlinkClick r:id="rId4"/>
              </a:rPr>
              <a:t>Zum Kapitel auf </a:t>
            </a:r>
            <a:r>
              <a:rPr lang="de-AT" sz="1400" dirty="0" smtClean="0">
                <a:solidFill>
                  <a:srgbClr val="2190AB"/>
                </a:solidFill>
                <a:hlinkClick r:id="rId4"/>
              </a:rPr>
              <a:t>der </a:t>
            </a:r>
            <a:r>
              <a:rPr lang="de-AT" sz="14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400" dirty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Bsp. </a:t>
            </a:r>
            <a:r>
              <a:rPr lang="de-DE" sz="1400" i="1" dirty="0" smtClean="0"/>
              <a:t>(Überschrift) 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Humor und Gesellschaft </a:t>
            </a:r>
            <a:endParaRPr lang="de-DE" sz="14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Humor und Gesellschaft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995981" y="3696225"/>
            <a:ext cx="2308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</a:t>
            </a:r>
            <a:r>
              <a:rPr lang="pl-PL" sz="1000" dirty="0" smtClean="0"/>
              <a:t>Wikipedia </a:t>
            </a:r>
            <a:r>
              <a:rPr lang="de-DE" sz="1000" dirty="0" smtClean="0"/>
              <a:t>/ </a:t>
            </a:r>
            <a:r>
              <a:rPr lang="pl-PL" sz="1000" dirty="0" smtClean="0"/>
              <a:t>Frank </a:t>
            </a:r>
            <a:r>
              <a:rPr lang="pl-PL" sz="1000" dirty="0"/>
              <a:t>Kovalchek CC BY 2.0</a:t>
            </a:r>
            <a:endParaRPr lang="de-AT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2799301" y="4253487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209" y="1634344"/>
            <a:ext cx="26955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Humor und Gesellschaft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848000" cy="3078866"/>
          </a:xfrm>
        </p:spPr>
        <p:txBody>
          <a:bodyPr/>
          <a:lstStyle/>
          <a:p>
            <a:r>
              <a:rPr lang="de-DE" sz="1800" dirty="0" smtClean="0"/>
              <a:t>Humor</a:t>
            </a:r>
            <a:r>
              <a:rPr lang="de-DE" sz="1800" dirty="0"/>
              <a:t> beschreibt sowohl das Talent, andere zum Lachen zu </a:t>
            </a:r>
            <a:r>
              <a:rPr lang="de-DE" sz="1800" dirty="0" smtClean="0"/>
              <a:t>bringen und über </a:t>
            </a:r>
            <a:r>
              <a:rPr lang="de-DE" sz="1800" dirty="0"/>
              <a:t>sich selbst lachen zu können, als auch die Fähigkeit, schwierige Situationen humorvoll zu meistern</a:t>
            </a:r>
            <a:r>
              <a:rPr lang="de-DE" sz="1800" dirty="0" smtClean="0"/>
              <a:t>.</a:t>
            </a:r>
            <a:r>
              <a:rPr lang="de-DE" sz="1800" dirty="0"/>
              <a:t> </a:t>
            </a:r>
            <a:endParaRPr lang="de-DE" sz="1800" dirty="0" smtClean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800" dirty="0" smtClean="0"/>
              <a:t>Humor</a:t>
            </a:r>
            <a:r>
              <a:rPr lang="de-DE" sz="1800" i="1" dirty="0"/>
              <a:t> </a:t>
            </a:r>
            <a:r>
              <a:rPr lang="de-DE" sz="1800" dirty="0" smtClean="0"/>
              <a:t>erfüllt auch </a:t>
            </a:r>
            <a:r>
              <a:rPr lang="de-DE" sz="1800" dirty="0"/>
              <a:t>wichtige gesellschaftliche und psychologische </a:t>
            </a:r>
            <a:r>
              <a:rPr lang="de-DE" sz="1800" dirty="0" smtClean="0"/>
              <a:t>Aufgaben.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800" dirty="0" smtClean="0"/>
              <a:t>Wir lachen, wenn wir uns </a:t>
            </a:r>
            <a:r>
              <a:rPr lang="de-DE" sz="1800" dirty="0"/>
              <a:t>verlegen </a:t>
            </a:r>
            <a:r>
              <a:rPr lang="de-DE" sz="1800" dirty="0" smtClean="0"/>
              <a:t>oder überlegen fühlen, wenn wir </a:t>
            </a:r>
            <a:r>
              <a:rPr lang="de-DE" sz="1800" dirty="0"/>
              <a:t>angespannt </a:t>
            </a:r>
            <a:r>
              <a:rPr lang="de-DE" sz="1800" dirty="0" smtClean="0"/>
              <a:t>sind oder über überraschende Situationen.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800" dirty="0" smtClean="0"/>
              <a:t>Formen von Humor sind z.B.  Scherze, „Herumblödeln“, Witze, Neckereien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800" dirty="0" smtClean="0"/>
              <a:t>Berühmte Anlässe für Humor sind der Fasching und Scherze </a:t>
            </a:r>
            <a:br>
              <a:rPr lang="de-DE" sz="1800" dirty="0" smtClean="0"/>
            </a:br>
            <a:r>
              <a:rPr lang="de-DE" sz="1800" dirty="0" smtClean="0"/>
              <a:t>am 1. April</a:t>
            </a: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6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Humor als Mittel des Protests und des Widerstandes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0390" y="1098000"/>
            <a:ext cx="7795609" cy="299370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/>
              <a:t>Humor eignet sich besonders gut, um anderen einen Spiegel vorzuhalten und auf scheinbar harmlose Weise Kritik zu üben</a:t>
            </a:r>
            <a:r>
              <a:rPr lang="de-DE" sz="1800" dirty="0" smtClean="0"/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/>
              <a:t>In totalitären Regimen wird Humor auch als ein Mittel des Widerstands genutzt, der oftmals mit Zensur- und Strafmaßnahmen bestraft wird</a:t>
            </a:r>
            <a:r>
              <a:rPr lang="de-DE" sz="1800" dirty="0" smtClean="0"/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1800" dirty="0" smtClean="0"/>
              <a:t>Beispiele dafür sind: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e-AT" sz="1800" dirty="0" smtClean="0"/>
              <a:t>Katzenmusik, Pultdeckelkonzerte im Abgeordnetenhaus zu Zeiten der Monarchie, Flüsterwitze zur Zeit des Nationalsozialismus, Flashmobs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Inhaltsplatzhalter 3"/>
          <p:cNvSpPr txBox="1">
            <a:spLocks/>
          </p:cNvSpPr>
          <p:nvPr/>
        </p:nvSpPr>
        <p:spPr>
          <a:xfrm>
            <a:off x="541505" y="3265434"/>
            <a:ext cx="7795609" cy="1184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7" name="Rechteck 6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6908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 smtClean="0">
                <a:solidFill>
                  <a:srgbClr val="2190AB"/>
                </a:solidFill>
              </a:rPr>
              <a:t>Wann ist Humor politisch?</a:t>
            </a:r>
            <a:endParaRPr lang="de-DE" sz="2600" b="1" dirty="0" smtClean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704671" y="3690011"/>
            <a:ext cx="609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 </a:t>
            </a:r>
            <a:r>
              <a:rPr lang="de-DE" sz="1000" dirty="0" smtClean="0"/>
              <a:t>ÖNB</a:t>
            </a:r>
            <a:endParaRPr lang="de-AT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2799302" y="4244164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024" y="1505645"/>
            <a:ext cx="2114725" cy="19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Wann ist Humor politisch?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800" dirty="0" smtClean="0"/>
              <a:t>Politischer</a:t>
            </a:r>
            <a:r>
              <a:rPr lang="de-DE" sz="1800" dirty="0"/>
              <a:t> </a:t>
            </a:r>
            <a:r>
              <a:rPr lang="de-DE" sz="1800" dirty="0" smtClean="0"/>
              <a:t>Humor ist</a:t>
            </a:r>
            <a:r>
              <a:rPr lang="de-DE" sz="1800" dirty="0"/>
              <a:t> </a:t>
            </a:r>
            <a:r>
              <a:rPr lang="de-DE" sz="1800" dirty="0" smtClean="0"/>
              <a:t>jede </a:t>
            </a:r>
            <a:r>
              <a:rPr lang="de-DE" sz="1800" dirty="0"/>
              <a:t>Form der Kommunikation, die etwas über politische Institutionen, PolitikerInnen oder politische Themen auf amüsante Art und Weise zu berichten </a:t>
            </a:r>
            <a:r>
              <a:rPr lang="de-DE" sz="1800" dirty="0" smtClean="0"/>
              <a:t>hat.</a:t>
            </a:r>
          </a:p>
          <a:p>
            <a:r>
              <a:rPr lang="de-DE" sz="1800" dirty="0" smtClean="0"/>
              <a:t>Beispiele für politischen</a:t>
            </a:r>
            <a:r>
              <a:rPr lang="de-DE" sz="1800" dirty="0"/>
              <a:t> </a:t>
            </a:r>
            <a:r>
              <a:rPr lang="de-DE" sz="1800" dirty="0" smtClean="0"/>
              <a:t>Humor:</a:t>
            </a:r>
            <a:r>
              <a:rPr lang="de-DE" sz="1800" dirty="0"/>
              <a:t> </a:t>
            </a:r>
            <a:r>
              <a:rPr lang="de-DE" sz="1800" dirty="0" smtClean="0"/>
              <a:t>ein Witz, lustige Sketche </a:t>
            </a:r>
            <a:r>
              <a:rPr lang="de-DE" sz="1800" dirty="0"/>
              <a:t>im </a:t>
            </a:r>
            <a:r>
              <a:rPr lang="de-DE" sz="1800" dirty="0" smtClean="0"/>
              <a:t>Fernsehen oder Kabarett, eine </a:t>
            </a:r>
            <a:r>
              <a:rPr lang="de-DE" sz="1800" dirty="0"/>
              <a:t>Karikatur </a:t>
            </a:r>
            <a:r>
              <a:rPr lang="de-DE" sz="1800" dirty="0" smtClean="0"/>
              <a:t>oder ein amüsanter Kommentar</a:t>
            </a:r>
          </a:p>
          <a:p>
            <a:r>
              <a:rPr lang="de-DE" sz="1800" dirty="0"/>
              <a:t>Durch Komik und Witze lassen sich komplizierte Zusammenhänge einfacher erklären. </a:t>
            </a:r>
            <a:endParaRPr lang="de-DE" sz="1800" dirty="0" smtClean="0"/>
          </a:p>
          <a:p>
            <a:r>
              <a:rPr lang="de-DE" sz="1800" dirty="0"/>
              <a:t>Problematisch wird es allerdings, wenn Humor als ausgrenzendes Mittel verwendet wird und einzelne Personen oder Gruppen bloßstellt.</a:t>
            </a:r>
            <a:endParaRPr lang="de-AT" sz="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1317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Satire, Sarkasmus und Ironie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800" dirty="0"/>
              <a:t>Eine der wichtigsten Ausdrucksformen des politischen Humors ist die Satire. </a:t>
            </a:r>
            <a:endParaRPr lang="de-DE" sz="1800" dirty="0" smtClean="0"/>
          </a:p>
          <a:p>
            <a:r>
              <a:rPr lang="de-DE" sz="1800" dirty="0" smtClean="0"/>
              <a:t>Satire </a:t>
            </a:r>
            <a:r>
              <a:rPr lang="de-DE" sz="1800" dirty="0"/>
              <a:t>kann auf amüsante Art und Weise gesellschaftliche und politische Missstände aufzeigen, Normen hinterfragen und so auf unterhaltsame Weise </a:t>
            </a:r>
            <a:r>
              <a:rPr lang="de-DE" sz="1800" dirty="0" smtClean="0"/>
              <a:t>Kritik üben.</a:t>
            </a:r>
          </a:p>
          <a:p>
            <a:r>
              <a:rPr lang="de-DE" sz="1800" dirty="0"/>
              <a:t>Die Satire arbeitet mit Übertreibung, Verzerrung, dem Vergleich oder </a:t>
            </a:r>
            <a:r>
              <a:rPr lang="de-DE" sz="1800" dirty="0" smtClean="0"/>
              <a:t>der </a:t>
            </a:r>
            <a:r>
              <a:rPr lang="de-DE" sz="1800" dirty="0"/>
              <a:t>übersteigerten Nachahmung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Zwei Formen der Satire sind der Sarkasmus und die Ironie.</a:t>
            </a:r>
          </a:p>
          <a:p>
            <a:r>
              <a:rPr lang="de-DE" sz="1800" dirty="0" smtClean="0"/>
              <a:t>Mittels Ironie kann auch Kritik geübt werden: „Die </a:t>
            </a:r>
            <a:r>
              <a:rPr lang="de-DE" sz="1800" dirty="0"/>
              <a:t>Ironie sagt uns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die </a:t>
            </a:r>
            <a:r>
              <a:rPr lang="de-DE" sz="1800" dirty="0"/>
              <a:t>Wahrheit aus sicherer Distanz.“</a:t>
            </a:r>
            <a:endParaRPr lang="de-DE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0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1265</Words>
  <Application>Microsoft Office PowerPoint</Application>
  <PresentationFormat>Bildschirmpräsentation (16:9)</PresentationFormat>
  <Paragraphs>121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Humor und Gesellschaft </vt:lpstr>
      <vt:lpstr>Humor als Mittel des Protests und des Widerstandes </vt:lpstr>
      <vt:lpstr>PowerPoint-Präsentation</vt:lpstr>
      <vt:lpstr>Wann ist Humor politisch?</vt:lpstr>
      <vt:lpstr>Satire, Sarkasmus und Ironie</vt:lpstr>
      <vt:lpstr>Politischer Humor – ein Streifzug durch die Geschichte</vt:lpstr>
      <vt:lpstr>Humor und Medien</vt:lpstr>
      <vt:lpstr>Humor und Medien</vt:lpstr>
      <vt:lpstr>Lachen im digitalen Zeitalter</vt:lpstr>
      <vt:lpstr>PowerPoint-Präsentation</vt:lpstr>
      <vt:lpstr>Auch Spaß muss sein!?</vt:lpstr>
      <vt:lpstr>Humor als Medizin</vt:lpstr>
      <vt:lpstr>Passen Politik und Humor zusammen?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Kinder Buero</cp:lastModifiedBy>
  <cp:revision>340</cp:revision>
  <dcterms:created xsi:type="dcterms:W3CDTF">2019-11-13T13:23:08Z</dcterms:created>
  <dcterms:modified xsi:type="dcterms:W3CDTF">2021-04-22T07:10:56Z</dcterms:modified>
</cp:coreProperties>
</file>